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charts/_rels/chart1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1.xlsx"/></Relationships>
</file>

<file path=ppt/charts/_rels/chart2.xml.rels><?xml version='1.0' encoding='UTF-8' standalone='yes'?>
<Relationships xmlns="http://schemas.openxmlformats.org/package/2006/relationships"><Relationship Id="rId1" Type="http://schemas.openxmlformats.org/officeDocument/2006/relationships/package" Target="../embeddings/Microsoft_Excel_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barChart>
        <c:barDir val="col"/>
        <c:grouping val="clustered"/>
        <c:ser>
          <c:idx val="0"/>
          <c:order val="0"/>
          <c:tx>
            <c:strRef>
              <c:f>Sheet1!$B$1</c:f>
              <c:strCache>
                <c:ptCount val="1"/>
                <c:pt idx="0">
                  <c:v>MWh per year</c:v>
                </c:pt>
              </c:strCache>
            </c:strRef>
          </c:tx>
          <c:spPr>
            <a:solidFill>
              <a:srgbClr val="2F6690"/>
            </a:solidFill>
          </c:spPr>
          <c:cat>
            <c:strRef>
              <c:f>Sheet1!$A$2:$A$4</c:f>
              <c:strCache>
                <c:ptCount val="3"/>
                <c:pt idx="0">
                  <c:v>Keep metal halide</c:v>
                </c:pt>
                <c:pt idx="1">
                  <c:v>LED high-bay</c:v>
                </c:pt>
                <c:pt idx="2">
                  <c:v>LED + aisle sensors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410</c:v>
                </c:pt>
                <c:pt idx="1">
                  <c:v>113</c:v>
                </c:pt>
                <c:pt idx="2">
                  <c:v>62</c:v>
                </c:pt>
              </c:numCache>
            </c:numRef>
          </c:val>
        </c:ser>
        <c:dLbls>
          <c:txPr>
            <a:bodyPr/>
            <a:lstStyle/>
            <a:p>
              <a:pPr>
                <a:defRPr sz="1100"/>
              </a:pPr>
            </a:p>
          </c:txPr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axId val="-2068027336"/>
        <c:axId val="-2113994440"/>
      </c:barChart>
      <c:catAx>
        <c:axId val="-20680273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113994440"/>
        <c:crosses val="autoZero"/>
        <c:auto val="1"/>
        <c:lblAlgn val="ctr"/>
        <c:lblOffset val="100"/>
        <c:noMultiLvlLbl val="0"/>
      </c:catAx>
      <c:valAx>
        <c:axId val="-2113994440"/>
        <c:scaling/>
        <c:delete val="0"/>
        <c:axPos val="l"/>
        <c:majorGridlines>
          <c:spPr>
            <a:ln>
              <a:solidFill>
                <a:srgbClr val="DDDDDD"/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-2068027336"/>
        <c:crosses val="autoZero"/>
      </c:valAx>
    </c:plotArea>
    <c:dispBlanksAs val="gap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chart>
    <c:autoTitleDeleted val="0"/>
    <c:plotArea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LED high-bay</c:v>
                </c:pt>
              </c:strCache>
            </c:strRef>
          </c:tx>
          <c:spPr>
            <a:ln w="31750">
              <a:solidFill>
                <a:srgbClr val="2F6690"/>
              </a:solidFill>
            </a:ln>
          </c:spPr>
          <c:cat>
            <c:strRef>
              <c:f>Sheet1!$A$2:$A$10</c:f>
              <c:strCache>
                <c:ptCount val="9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-96.0</c:v>
                </c:pt>
                <c:pt idx="1">
                  <c:v>-57.4</c:v>
                </c:pt>
                <c:pt idx="2">
                  <c:v>-18.799999999999997</c:v>
                </c:pt>
                <c:pt idx="3">
                  <c:v>19.80000000000001</c:v>
                </c:pt>
                <c:pt idx="4">
                  <c:v>58.400000000000006</c:v>
                </c:pt>
                <c:pt idx="5">
                  <c:v>97.0</c:v>
                </c:pt>
                <c:pt idx="6">
                  <c:v>135.60000000000002</c:v>
                </c:pt>
                <c:pt idx="7">
                  <c:v>174.2</c:v>
                </c:pt>
                <c:pt idx="8">
                  <c:v>212.8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LED + aisle sensors</c:v>
                </c:pt>
              </c:strCache>
            </c:strRef>
          </c:tx>
          <c:spPr>
            <a:ln w="31750">
              <a:solidFill>
                <a:srgbClr val="D9822B"/>
              </a:solidFill>
            </a:ln>
          </c:spPr>
          <c:cat>
            <c:strRef>
              <c:f>Sheet1!$A$2:$A$10</c:f>
              <c:strCache>
                <c:ptCount val="9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-118.0</c:v>
                </c:pt>
                <c:pt idx="1">
                  <c:v>-72.8</c:v>
                </c:pt>
                <c:pt idx="2">
                  <c:v>-27.599999999999994</c:v>
                </c:pt>
                <c:pt idx="3">
                  <c:v>17.600000000000023</c:v>
                </c:pt>
                <c:pt idx="4">
                  <c:v>62.80000000000001</c:v>
                </c:pt>
                <c:pt idx="5">
                  <c:v>108.0</c:v>
                </c:pt>
                <c:pt idx="6">
                  <c:v>153.20000000000005</c:v>
                </c:pt>
                <c:pt idx="7">
                  <c:v>198.40000000000003</c:v>
                </c:pt>
                <c:pt idx="8">
                  <c:v>243.60000000000002</c:v>
                </c:pt>
              </c:numCache>
            </c:numRef>
          </c:val>
          <c:smooth val="0"/>
        </c:ser>
        <c:marker val="1"/>
        <c:smooth val="0"/>
        <c:axId val="2118791784"/>
        <c:axId val="2140495176"/>
      </c:lineChart>
      <c:catAx>
        <c:axId val="211879178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2140495176"/>
        <c:crosses val="autoZero"/>
        <c:auto val="1"/>
        <c:lblAlgn val="ctr"/>
        <c:lblOffset val="100"/>
        <c:noMultiLvlLbl val="0"/>
      </c:catAx>
      <c:valAx>
        <c:axId val="2140495176"/>
        <c:scaling/>
        <c:delete val="0"/>
        <c:axPos val="l"/>
        <c:majorGridlines>
          <c:spPr>
            <a:ln>
              <a:solidFill>
                <a:srgbClr val="DDDDDD"/>
              </a:solidFill>
            </a:ln>
          </c:spPr>
        </c:majorGridlines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</a:p>
        </c:txPr>
        <c:crossAx val="2118791784"/>
        <c:crosses val="autoZero"/>
      </c:valAx>
    </c:plotArea>
    <c:legend>
      <c:legendPos val="b"/>
      <c:layout/>
      <c:overlay val="0"/>
      <c:txPr>
        <a:bodyPr/>
        <a:lstStyle/>
        <a:p>
          <a:pPr>
            <a:defRPr sz="1200"/>
          </a:pPr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1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chart" Target="../charts/char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warehous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9360" y="1097280"/>
            <a:ext cx="5486400" cy="28375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194560"/>
            <a:ext cx="5486400" cy="18288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800" b="1">
                <a:solidFill>
                  <a:srgbClr val="FFFFFF"/>
                </a:solidFill>
              </a:defRPr>
            </a:pPr>
            <a:r>
              <a:t>Warehouse High-Bay LED Upgrade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0080" y="4023360"/>
            <a:ext cx="5486400" cy="1371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1800" b="0">
                <a:solidFill>
                  <a:srgbClr val="EEEEEE"/>
                </a:solidFill>
              </a:defRPr>
            </a:pPr>
            <a:r>
              <a:t>Business case</a:t>
            </a:r>
          </a:p>
          <a:p>
            <a:pPr>
              <a:defRPr sz="1800" b="0">
                <a:solidFill>
                  <a:srgbClr val="EEEEEE"/>
                </a:solidFill>
              </a:defRPr>
            </a:pPr>
            <a:r>
              <a:t>Replacing 180 metal halide high-bays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D9822B"/>
                </a:solidFill>
              </a:defRPr>
            </a:pPr>
            <a:r>
              <a:t>Today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2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371600"/>
            <a:ext cx="109728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180 x 400 W metal halide high-bays, 12 m mounting height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Lights run 24 hours, 6 days a week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Average 140 lux at floor level; target is 200 lux for picking aisles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Re-strike delay of 10 minutes after power dips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Annual lighting energy about 410,000 kWh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D9822B"/>
                </a:solidFill>
              </a:defRPr>
            </a:pPr>
            <a:r>
              <a:t>Option comparison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48640" y="1371600"/>
          <a:ext cx="10972800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  <a:gridCol w="2743200"/>
              </a:tblGrid>
              <a:tr h="411480"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</a:p>
                  </a:txBody>
                  <a:tcPr>
                    <a:solidFill>
                      <a:srgbClr val="D9822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  <a:r>
                        <a:t>Keep metal halide</a:t>
                      </a:r>
                    </a:p>
                  </a:txBody>
                  <a:tcPr>
                    <a:solidFill>
                      <a:srgbClr val="D9822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  <a:r>
                        <a:t>LED high-bay</a:t>
                      </a:r>
                    </a:p>
                  </a:txBody>
                  <a:tcPr>
                    <a:solidFill>
                      <a:srgbClr val="D9822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 sz="1500" b="1">
                          <a:solidFill>
                            <a:srgbClr val="FFFFFF"/>
                          </a:solidFill>
                        </a:defRPr>
                      </a:pPr>
                      <a:r>
                        <a:t>LED + aisle sensors</a:t>
                      </a:r>
                    </a:p>
                  </a:txBody>
                  <a:tcPr>
                    <a:solidFill>
                      <a:srgbClr val="D9822B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Fixtures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150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Watts each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455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150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Average lux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220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220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Energy (MWh/yr)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410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62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Capital cost ($)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96,000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118,000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Annual saving ($)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38,600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45,200</a:t>
                      </a:r>
                    </a:p>
                  </a:txBody>
                  <a:tcPr/>
                </a:tc>
              </a:tr>
              <a:tr h="411480"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Payback (years)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2.5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defRPr sz="1500"/>
                      </a:pPr>
                      <a:r>
                        <a:t>2.6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D9822B"/>
                </a:solidFill>
              </a:defRPr>
            </a:pPr>
            <a:r>
              <a:t>Annual energy by option (MWh)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4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1371600" y="1280160"/>
          <a:ext cx="9144000" cy="51206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D9822B"/>
                </a:solidFill>
              </a:defRPr>
            </a:pPr>
            <a:r>
              <a:t>Cumulative savings ($ thousands)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5</a:t>
            </a:r>
          </a:p>
        </p:txBody>
      </p:sp>
      <p:graphicFrame>
        <p:nvGraphicFramePr>
          <p:cNvPr id="5" name="Chart 4"/>
          <p:cNvGraphicFramePr>
            <a:graphicFrameLocks noGrp="1"/>
          </p:cNvGraphicFramePr>
          <p:nvPr/>
        </p:nvGraphicFramePr>
        <p:xfrm>
          <a:off x="731520" y="1280160"/>
          <a:ext cx="10607040" cy="5120640"/>
        </p:xfrm>
        <a:graphic>
          <a:graphicData uri="http://schemas.openxmlformats.org/drawingml/2006/chart">
            <c:chart xmlns:c="http://schemas.openxmlformats.org/drawingml/2006/chart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D9822B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548640" y="320040"/>
            <a:ext cx="10972800" cy="822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 sz="3000" b="1">
                <a:solidFill>
                  <a:srgbClr val="D9822B"/>
                </a:solidFill>
              </a:defRPr>
            </a:pPr>
            <a:r>
              <a:t>Recommendation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247120" y="6400800"/>
            <a:ext cx="73152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defRPr sz="1100" b="0">
                <a:solidFill>
                  <a:srgbClr val="888888"/>
                </a:solidFill>
              </a:defRPr>
            </a:pPr>
            <a:r>
              <a:t>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8640" y="1371600"/>
            <a:ext cx="10972800" cy="502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Choose LED high-bays with aisle occupancy sensors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Install over four weekends, one zone at a time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Apply for the utility rebate before ordering (about $21,000)</a:t>
            </a:r>
          </a:p>
          <a:p>
            <a:pPr>
              <a:spcAft>
                <a:spcPts val="1000"/>
              </a:spcAft>
              <a:defRPr sz="2000">
                <a:solidFill>
                  <a:srgbClr val="222B36"/>
                </a:solidFill>
              </a:defRPr>
            </a:pPr>
            <a:r>
              <a:t>•  Measure light levels before and after for the record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