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1.xml" ContentType="application/vnd.openxmlformats-officedocument.drawingml.char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charts/_rels/chart1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autoTitleDeleted val="0"/>
    <c:plotArea>
      <c:barChart>
        <c:barDir val="bar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Budget</c:v>
                </c:pt>
              </c:strCache>
            </c:strRef>
          </c:tx>
          <c:spPr>
            <a:solidFill>
              <a:srgbClr val="2F6690"/>
            </a:solidFill>
          </c:spPr>
          <c:cat>
            <c:strRef>
              <c:f>Sheet1!$A$2:$A$8</c:f>
              <c:strCache>
                <c:ptCount val="7"/>
                <c:pt idx="0">
                  <c:v>Substructure</c:v>
                </c:pt>
                <c:pt idx="1">
                  <c:v>Frame</c:v>
                </c:pt>
                <c:pt idx="2">
                  <c:v>Roof</c:v>
                </c:pt>
                <c:pt idx="3">
                  <c:v>Envelope</c:v>
                </c:pt>
                <c:pt idx="4">
                  <c:v>MEP</c:v>
                </c:pt>
                <c:pt idx="5">
                  <c:v>Finishes</c:v>
                </c:pt>
                <c:pt idx="6">
                  <c:v>External works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620</c:v>
                </c:pt>
                <c:pt idx="1">
                  <c:v>1450</c:v>
                </c:pt>
                <c:pt idx="2">
                  <c:v>540</c:v>
                </c:pt>
                <c:pt idx="3">
                  <c:v>1280</c:v>
                </c:pt>
                <c:pt idx="4">
                  <c:v>2100</c:v>
                </c:pt>
                <c:pt idx="5">
                  <c:v>1150</c:v>
                </c:pt>
                <c:pt idx="6">
                  <c:v>420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Forecast</c:v>
                </c:pt>
              </c:strCache>
            </c:strRef>
          </c:tx>
          <c:spPr>
            <a:solidFill>
              <a:srgbClr val="D9822B"/>
            </a:solidFill>
          </c:spPr>
          <c:cat>
            <c:strRef>
              <c:f>Sheet1!$A$2:$A$8</c:f>
              <c:strCache>
                <c:ptCount val="7"/>
                <c:pt idx="0">
                  <c:v>Substructure</c:v>
                </c:pt>
                <c:pt idx="1">
                  <c:v>Frame</c:v>
                </c:pt>
                <c:pt idx="2">
                  <c:v>Roof</c:v>
                </c:pt>
                <c:pt idx="3">
                  <c:v>Envelope</c:v>
                </c:pt>
                <c:pt idx="4">
                  <c:v>MEP</c:v>
                </c:pt>
                <c:pt idx="5">
                  <c:v>Finishes</c:v>
                </c:pt>
                <c:pt idx="6">
                  <c:v>External works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655</c:v>
                </c:pt>
                <c:pt idx="1">
                  <c:v>1520</c:v>
                </c:pt>
                <c:pt idx="2">
                  <c:v>560</c:v>
                </c:pt>
                <c:pt idx="3">
                  <c:v>1240</c:v>
                </c:pt>
                <c:pt idx="4">
                  <c:v>2140</c:v>
                </c:pt>
                <c:pt idx="5">
                  <c:v>1110</c:v>
                </c:pt>
                <c:pt idx="6">
                  <c:v>410</c:v>
                </c:pt>
              </c:numCache>
            </c:numRef>
          </c:val>
        </c:ser>
        <c:axId val="-2068027336"/>
        <c:axId val="-2113994440"/>
      </c:barChart>
      <c:catAx>
        <c:axId val="-2068027336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/>
        <c:delete val="0"/>
        <c:axPos val="b"/>
        <c:majorGridlines>
          <c:spPr>
            <a:ln>
              <a:solidFill>
                <a:srgbClr val="DDDDDD"/>
              </a:solidFill>
            </a:ln>
          </c:spPr>
        </c:majorGridlines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</a:p>
        </c:txPr>
        <c:crossAx val="-2068027336"/>
        <c:crosses val="autoZero"/>
      </c:valAx>
    </c:plotArea>
    <c:legend>
      <c:legendPos val="b"/>
      <c:overlay val="0"/>
      <c:txPr>
        <a:bodyPr/>
        <a:lstStyle/>
        <a:p>
          <a:pPr>
            <a:defRPr sz="1200"/>
          </a:pPr>
        </a:p>
      </c:txPr>
    </c:legend>
    <c:dispBlanksAs val="gap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F669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school_eleva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9360" y="1097280"/>
            <a:ext cx="5486400" cy="184214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2194560"/>
            <a:ext cx="548640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800" b="1">
                <a:solidFill>
                  <a:srgbClr val="FFFFFF"/>
                </a:solidFill>
              </a:defRPr>
            </a:pPr>
            <a:r>
              <a:t>North Wing Renovation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4023360"/>
            <a:ext cx="54864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 b="0">
                <a:solidFill>
                  <a:srgbClr val="EEEEEE"/>
                </a:solidFill>
              </a:defRPr>
            </a:pPr>
            <a:r>
              <a:t>Project update for the school board</a:t>
            </a:r>
          </a:p>
          <a:p>
            <a:pPr>
              <a:defRPr sz="1800" b="0">
                <a:solidFill>
                  <a:srgbClr val="EEEEEE"/>
                </a:solidFill>
              </a:defRPr>
            </a:pPr>
            <a:r>
              <a:t>Programme, budget and next steps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2F669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2F6690"/>
                </a:solidFill>
              </a:defRPr>
            </a:pPr>
            <a:r>
              <a:t>Project at a glance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2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48640" y="1371600"/>
          <a:ext cx="10058400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9200"/>
                <a:gridCol w="5029200"/>
              </a:tblGrid>
              <a:tr h="411480"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</a:defRPr>
                      </a:pPr>
                      <a:r>
                        <a:t>Item</a:t>
                      </a:r>
                    </a:p>
                  </a:txBody>
                  <a:tcPr>
                    <a:solidFill>
                      <a:srgbClr val="2F669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</a:defRPr>
                      </a:pPr>
                      <a:r>
                        <a:t>Status</a:t>
                      </a:r>
                    </a:p>
                  </a:txBody>
                  <a:tcPr>
                    <a:solidFill>
                      <a:srgbClr val="2F6690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Scope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Two-storey classroom wing, 16 classrooms, new entrance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Gross area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2,950 m2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Contract sum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$7.9 million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Programme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35 weeks, now at week 18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Completion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Before the start of the autumn term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2F669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2F6690"/>
                </a:solidFill>
              </a:defRPr>
            </a:pPr>
            <a:r>
              <a:t>Programme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3</a:t>
            </a:r>
          </a:p>
        </p:txBody>
      </p:sp>
      <p:pic>
        <p:nvPicPr>
          <p:cNvPr id="5" name="Picture 4" descr="gant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160" y="1188720"/>
            <a:ext cx="9601200" cy="469332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2F669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2F6690"/>
                </a:solidFill>
              </a:defRPr>
            </a:pPr>
            <a:r>
              <a:t>Budget by package ($ thousands)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4</a:t>
            </a:r>
          </a:p>
        </p:txBody>
      </p:sp>
      <p:graphicFrame>
        <p:nvGraphicFramePr>
          <p:cNvPr id="5" name="Chart 4"/>
          <p:cNvGraphicFramePr>
            <a:graphicFrameLocks noGrp="1"/>
          </p:cNvGraphicFramePr>
          <p:nvPr/>
        </p:nvGraphicFramePr>
        <p:xfrm>
          <a:off x="731520" y="1280160"/>
          <a:ext cx="10607040" cy="512064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2F669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2F6690"/>
                </a:solidFill>
              </a:defRPr>
            </a:pPr>
            <a:r>
              <a:t>Risks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5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48640" y="1371600"/>
          <a:ext cx="10972800" cy="205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411480">
                <a:tc>
                  <a:txBody>
                    <a:bodyPr/>
                    <a:lstStyle/>
                    <a:p>
                      <a:pPr>
                        <a:defRPr sz="1500" b="1">
                          <a:solidFill>
                            <a:srgbClr val="FFFFFF"/>
                          </a:solidFill>
                        </a:defRPr>
                      </a:pPr>
                      <a:r>
                        <a:t>Risk</a:t>
                      </a:r>
                    </a:p>
                  </a:txBody>
                  <a:tcPr>
                    <a:solidFill>
                      <a:srgbClr val="2F669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500" b="1">
                          <a:solidFill>
                            <a:srgbClr val="FFFFFF"/>
                          </a:solidFill>
                        </a:defRPr>
                      </a:pPr>
                      <a:r>
                        <a:t>Impact</a:t>
                      </a:r>
                    </a:p>
                  </a:txBody>
                  <a:tcPr>
                    <a:solidFill>
                      <a:srgbClr val="2F669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500" b="1">
                          <a:solidFill>
                            <a:srgbClr val="FFFFFF"/>
                          </a:solidFill>
                        </a:defRPr>
                      </a:pPr>
                      <a:r>
                        <a:t>Response</a:t>
                      </a:r>
                    </a:p>
                  </a:txBody>
                  <a:tcPr>
                    <a:solidFill>
                      <a:srgbClr val="2F6690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Late roof purlins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One week on roofing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Run MEP rough-in in parallel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Asbestos in existing ceiling voids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Cost and delay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Survey complete; removal booked for holidays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Wet weather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Envelope delay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Temporary roof cover over stair core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Long lead switchboards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Commissioning delay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Ordered in week 6, delivery confirmed week 26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2F669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2F6690"/>
                </a:solidFill>
              </a:defRPr>
            </a:pPr>
            <a:r>
              <a:t>Next steps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1371600"/>
            <a:ext cx="1097280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Roofing starts week 19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Window installation from week 22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Classroom finishes sample room ready for review in week 24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Next board update in six weeks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