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rts/chart1.xml" ContentType="application/vnd.openxmlformats-officedocument.drawingml.char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charts/_rels/chart1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chart>
    <c:autoTitleDeleted val="0"/>
    <c:plotArea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mel-EDI</c:v>
                </c:pt>
              </c:strCache>
            </c:strRef>
          </c:tx>
          <c:dPt>
            <c:idx val="0"/>
            <c:spPr>
              <a:solidFill>
                <a:srgbClr val="E08A1E"/>
              </a:solidFill>
            </c:spPr>
          </c:dPt>
          <c:dPt>
            <c:idx val="1"/>
            <c:spPr>
              <a:solidFill>
                <a:srgbClr val="E08A1E"/>
              </a:solidFill>
            </c:spPr>
          </c:dPt>
          <c:dPt>
            <c:idx val="2"/>
            <c:spPr>
              <a:solidFill>
                <a:srgbClr val="2F80ED"/>
              </a:solidFill>
            </c:spPr>
          </c:dPt>
          <c:dPt>
            <c:idx val="3"/>
            <c:spPr>
              <a:solidFill>
                <a:srgbClr val="2F80ED"/>
              </a:solidFill>
            </c:spPr>
          </c:dPt>
          <c:dPt>
            <c:idx val="4"/>
            <c:spPr>
              <a:solidFill>
                <a:srgbClr val="2F80ED"/>
              </a:solidFill>
            </c:spPr>
          </c:dPt>
          <c:dPt>
            <c:idx val="5"/>
            <c:spPr>
              <a:solidFill>
                <a:srgbClr val="2F80ED"/>
              </a:solidFill>
            </c:spPr>
          </c:dPt>
          <c:cat>
            <c:strRef>
              <c:f>Sheet1!$A$2:$A$7</c:f>
              <c:strCache>
                <c:ptCount val="6"/>
                <c:pt idx="0">
                  <c:v>Conventional troffer</c:v>
                </c:pt>
                <c:pt idx="1">
                  <c:v>Ceiling panel</c:v>
                </c:pt>
                <c:pt idx="2">
                  <c:v>Headwall panel</c:v>
                </c:pt>
                <c:pt idx="3">
                  <c:v>Cove + headwall</c:v>
                </c:pt>
                <c:pt idx="4">
                  <c:v>Side-wall panel</c:v>
                </c:pt>
                <c:pt idx="5">
                  <c:v>Cove + headwall + overbed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280</c:v>
                </c:pt>
                <c:pt idx="1">
                  <c:v>867</c:v>
                </c:pt>
                <c:pt idx="2">
                  <c:v>513</c:v>
                </c:pt>
                <c:pt idx="3">
                  <c:v>365</c:v>
                </c:pt>
                <c:pt idx="4">
                  <c:v>277</c:v>
                </c:pt>
                <c:pt idx="5">
                  <c:v>444</c:v>
                </c:pt>
              </c:numCache>
            </c:numRef>
          </c:val>
        </c:ser>
        <c:dLbls>
          <c:txPr>
            <a:bodyPr/>
            <a:lstStyle/>
            <a:p>
              <a:pPr>
                <a:defRPr sz="1400" b="1"/>
              </a:pPr>
            </a:p>
          </c:txPr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gapWidth val="60"/>
        <c:axId val="-2068027336"/>
        <c:axId val="-2113994440"/>
      </c:barChart>
      <c:catAx>
        <c:axId val="-206802733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</a:p>
        </c:txPr>
        <c:crossAx val="-2113994440"/>
        <c:crosses val="autoZero"/>
        <c:auto val="1"/>
        <c:lblAlgn val="ctr"/>
        <c:lblOffset val="100"/>
        <c:noMultiLvlLbl val="0"/>
      </c:catAx>
      <c:valAx>
        <c:axId val="-2113994440"/>
        <c:scaling>
          <c:max val="1000.0"/>
        </c:scaling>
        <c:delete val="0"/>
        <c:axPos val="l"/>
        <c:majorGridlines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</a:p>
        </c:txPr>
        <c:crossAx val="-2068027336"/>
        <c:crosses val="autoZero"/>
      </c:valAx>
    </c:plotArea>
    <c:dispBlanksAs val="gap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image" Target="../media/image3.jpg"/><Relationship Id="rId4" Type="http://schemas.openxmlformats.org/officeDocument/2006/relationships/image" Target="../media/image4.jpg"/><Relationship Id="rId5" Type="http://schemas.openxmlformats.org/officeDocument/2006/relationships/image" Target="../media/image5.jpg"/><Relationship Id="rId6" Type="http://schemas.openxmlformats.org/officeDocument/2006/relationships/image" Target="../media/image6.jpg"/><Relationship Id="rId7" Type="http://schemas.openxmlformats.org/officeDocument/2006/relationships/image" Target="../media/image7.jp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1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g"/><Relationship Id="rId3" Type="http://schemas.openxmlformats.org/officeDocument/2006/relationships/image" Target="../media/image9.jpg"/><Relationship Id="rId4" Type="http://schemas.openxmlformats.org/officeDocument/2006/relationships/image" Target="../media/image10.jp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rcRect t="1892" b="189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4206240"/>
            <a:ext cx="12191695" cy="2011680"/>
          </a:xfrm>
          <a:prstGeom prst="rect">
            <a:avLst/>
          </a:prstGeom>
          <a:solidFill>
            <a:srgbClr val="14223A">
              <a:alpha val="82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4434840"/>
            <a:ext cx="105156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4400" b="1">
                <a:solidFill>
                  <a:srgbClr val="FFFFFF"/>
                </a:solidFill>
                <a:latin typeface="Calibri"/>
              </a:rPr>
              <a:t>Patient Room Lighting Study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5257800"/>
            <a:ext cx="105156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000" b="0">
                <a:solidFill>
                  <a:srgbClr val="DCE6F5"/>
                </a:solidFill>
                <a:latin typeface="Calibri"/>
              </a:rPr>
              <a:t>Six fixture layouts for a 14 x 12 ft room, compared in Circadian Lab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6F7F9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64592" cy="1143000"/>
          </a:xfrm>
          <a:prstGeom prst="rect">
            <a:avLst/>
          </a:prstGeom>
          <a:solidFill>
            <a:srgbClr val="2F80E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09728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>
                <a:solidFill>
                  <a:srgbClr val="14223A"/>
                </a:solidFill>
                <a:latin typeface="Calibri"/>
              </a:rPr>
              <a:t>Six ways to light the same room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868680"/>
            <a:ext cx="109728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500" b="0">
                <a:solidFill>
                  <a:srgbClr val="5B6778"/>
                </a:solidFill>
                <a:latin typeface="Calibri"/>
              </a:rPr>
              <a:t>Same bed, same window, same targets: 250 mel-EDI at the eye and UGR 22 or below</a:t>
            </a:r>
          </a:p>
        </p:txBody>
      </p:sp>
      <p:pic>
        <p:nvPicPr>
          <p:cNvPr id="5" name="Picture 4" descr="image.jpg"/>
          <p:cNvPicPr>
            <a:picLocks noChangeAspect="1"/>
          </p:cNvPicPr>
          <p:nvPr/>
        </p:nvPicPr>
        <p:blipFill>
          <a:blip r:embed="rId2"/>
          <a:srcRect t="1730" b="1730"/>
          <a:stretch>
            <a:fillRect/>
          </a:stretch>
        </p:blipFill>
        <p:spPr>
          <a:xfrm>
            <a:off x="502920" y="1463040"/>
            <a:ext cx="3576218" cy="224028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02920" y="3749040"/>
            <a:ext cx="3576218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1">
                <a:solidFill>
                  <a:srgbClr val="1F2937"/>
                </a:solidFill>
                <a:latin typeface="Calibri"/>
              </a:rPr>
              <a:t>1. Conventional troffer</a:t>
            </a:r>
          </a:p>
        </p:txBody>
      </p:sp>
      <p:pic>
        <p:nvPicPr>
          <p:cNvPr id="7" name="Picture 6" descr="image.jpg"/>
          <p:cNvPicPr>
            <a:picLocks noChangeAspect="1"/>
          </p:cNvPicPr>
          <p:nvPr/>
        </p:nvPicPr>
        <p:blipFill>
          <a:blip r:embed="rId3"/>
          <a:srcRect t="1730" b="1730"/>
          <a:stretch>
            <a:fillRect/>
          </a:stretch>
        </p:blipFill>
        <p:spPr>
          <a:xfrm>
            <a:off x="4307738" y="1463040"/>
            <a:ext cx="3576218" cy="22402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307738" y="3749040"/>
            <a:ext cx="3576218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1">
                <a:solidFill>
                  <a:srgbClr val="1F2937"/>
                </a:solidFill>
                <a:latin typeface="Calibri"/>
              </a:rPr>
              <a:t>2. Ceiling panel</a:t>
            </a:r>
          </a:p>
        </p:txBody>
      </p:sp>
      <p:pic>
        <p:nvPicPr>
          <p:cNvPr id="9" name="Picture 8" descr="image.jpg"/>
          <p:cNvPicPr>
            <a:picLocks noChangeAspect="1"/>
          </p:cNvPicPr>
          <p:nvPr/>
        </p:nvPicPr>
        <p:blipFill>
          <a:blip r:embed="rId4"/>
          <a:srcRect t="1730" b="1730"/>
          <a:stretch>
            <a:fillRect/>
          </a:stretch>
        </p:blipFill>
        <p:spPr>
          <a:xfrm>
            <a:off x="8112556" y="1463040"/>
            <a:ext cx="3576218" cy="22402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112556" y="3749040"/>
            <a:ext cx="3576218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1">
                <a:solidFill>
                  <a:srgbClr val="1F2937"/>
                </a:solidFill>
                <a:latin typeface="Calibri"/>
              </a:rPr>
              <a:t>3. Headwall panel</a:t>
            </a:r>
          </a:p>
        </p:txBody>
      </p:sp>
      <p:pic>
        <p:nvPicPr>
          <p:cNvPr id="11" name="Picture 10" descr="image.jpg"/>
          <p:cNvPicPr>
            <a:picLocks noChangeAspect="1"/>
          </p:cNvPicPr>
          <p:nvPr/>
        </p:nvPicPr>
        <p:blipFill>
          <a:blip r:embed="rId5"/>
          <a:srcRect t="1730" b="1730"/>
          <a:stretch>
            <a:fillRect/>
          </a:stretch>
        </p:blipFill>
        <p:spPr>
          <a:xfrm>
            <a:off x="502920" y="4206240"/>
            <a:ext cx="3576218" cy="224028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02920" y="6492240"/>
            <a:ext cx="3576218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1">
                <a:solidFill>
                  <a:srgbClr val="1F2937"/>
                </a:solidFill>
                <a:latin typeface="Calibri"/>
              </a:rPr>
              <a:t>4. Cove + headwall</a:t>
            </a:r>
          </a:p>
        </p:txBody>
      </p:sp>
      <p:pic>
        <p:nvPicPr>
          <p:cNvPr id="13" name="Picture 12" descr="image.jpg"/>
          <p:cNvPicPr>
            <a:picLocks noChangeAspect="1"/>
          </p:cNvPicPr>
          <p:nvPr/>
        </p:nvPicPr>
        <p:blipFill>
          <a:blip r:embed="rId6"/>
          <a:srcRect t="1730" b="1730"/>
          <a:stretch>
            <a:fillRect/>
          </a:stretch>
        </p:blipFill>
        <p:spPr>
          <a:xfrm>
            <a:off x="4307738" y="4206240"/>
            <a:ext cx="3576218" cy="224028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307738" y="6492240"/>
            <a:ext cx="3576218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1">
                <a:solidFill>
                  <a:srgbClr val="1F2937"/>
                </a:solidFill>
                <a:latin typeface="Calibri"/>
              </a:rPr>
              <a:t>5. Side-wall panel</a:t>
            </a:r>
          </a:p>
        </p:txBody>
      </p:sp>
      <p:pic>
        <p:nvPicPr>
          <p:cNvPr id="15" name="Picture 14" descr="image.jpg"/>
          <p:cNvPicPr>
            <a:picLocks noChangeAspect="1"/>
          </p:cNvPicPr>
          <p:nvPr/>
        </p:nvPicPr>
        <p:blipFill>
          <a:blip r:embed="rId7"/>
          <a:srcRect t="1730" b="1730"/>
          <a:stretch>
            <a:fillRect/>
          </a:stretch>
        </p:blipFill>
        <p:spPr>
          <a:xfrm>
            <a:off x="8112556" y="4206240"/>
            <a:ext cx="3576218" cy="224028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112556" y="6492240"/>
            <a:ext cx="3576218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1">
                <a:solidFill>
                  <a:srgbClr val="1F2937"/>
                </a:solidFill>
                <a:latin typeface="Calibri"/>
              </a:rPr>
              <a:t>6. Cove + headwall + overbed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64592" cy="1143000"/>
          </a:xfrm>
          <a:prstGeom prst="rect">
            <a:avLst/>
          </a:prstGeom>
          <a:solidFill>
            <a:srgbClr val="2F80E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09728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>
                <a:solidFill>
                  <a:srgbClr val="14223A"/>
                </a:solidFill>
                <a:latin typeface="Calibri"/>
              </a:rPr>
              <a:t>Circadian light at the eye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868680"/>
            <a:ext cx="109728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500" b="0">
                <a:solidFill>
                  <a:srgbClr val="5B6778"/>
                </a:solidFill>
                <a:latin typeface="Calibri"/>
              </a:rPr>
              <a:t>Melanopic EDI for a patient lying flat, electric light only. Blue: also meets the glare limit; amber: too much glare</a:t>
            </a:r>
          </a:p>
        </p:txBody>
      </p:sp>
      <p:graphicFrame>
        <p:nvGraphicFramePr>
          <p:cNvPr id="5" name="Chart 4"/>
          <p:cNvGraphicFramePr>
            <a:graphicFrameLocks noGrp="1"/>
          </p:cNvGraphicFramePr>
          <p:nvPr/>
        </p:nvGraphicFramePr>
        <p:xfrm>
          <a:off x="640080" y="1463040"/>
          <a:ext cx="10881360" cy="5029200"/>
        </p:xfrm>
        <a:graphic>
          <a:graphicData uri="http://schemas.openxmlformats.org/drawingml/2006/chart">
            <c:chart xmlns:c="http://schemas.openxmlformats.org/drawingml/2006/chart" r:id="rId2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6F7F9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64592" cy="1143000"/>
          </a:xfrm>
          <a:prstGeom prst="rect">
            <a:avLst/>
          </a:prstGeom>
          <a:solidFill>
            <a:srgbClr val="2F80E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09728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>
                <a:solidFill>
                  <a:srgbClr val="14223A"/>
                </a:solidFill>
                <a:latin typeface="Calibri"/>
              </a:rPr>
              <a:t>Glare for a patient looking up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868680"/>
            <a:ext cx="109728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500" b="0">
                <a:solidFill>
                  <a:srgbClr val="5B6778"/>
                </a:solidFill>
                <a:latin typeface="Calibri"/>
              </a:rPr>
              <a:t>UGR plans: red is intolerable, green is comfortable</a:t>
            </a:r>
          </a:p>
        </p:txBody>
      </p:sp>
      <p:pic>
        <p:nvPicPr>
          <p:cNvPr id="5" name="Picture 4" descr="image.jpg"/>
          <p:cNvPicPr>
            <a:picLocks noChangeAspect="1"/>
          </p:cNvPicPr>
          <p:nvPr/>
        </p:nvPicPr>
        <p:blipFill>
          <a:blip r:embed="rId2"/>
          <a:srcRect l="9503" r="9503"/>
          <a:stretch>
            <a:fillRect/>
          </a:stretch>
        </p:blipFill>
        <p:spPr>
          <a:xfrm>
            <a:off x="502920" y="1463040"/>
            <a:ext cx="3611880" cy="4023360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502920" y="5623560"/>
            <a:ext cx="3611880" cy="685800"/>
          </a:xfrm>
          <a:prstGeom prst="roundRect">
            <a:avLst/>
          </a:prstGeom>
          <a:solidFill>
            <a:srgbClr val="C039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>
                <a:solidFill>
                  <a:srgbClr val="FFFFFF"/>
                </a:solidFill>
              </a:rPr>
              <a:t>Ceiling panel: UGR 33.6</a:t>
            </a:r>
          </a:p>
        </p:txBody>
      </p:sp>
      <p:pic>
        <p:nvPicPr>
          <p:cNvPr id="7" name="Picture 6" descr="image.jpg"/>
          <p:cNvPicPr>
            <a:picLocks noChangeAspect="1"/>
          </p:cNvPicPr>
          <p:nvPr/>
        </p:nvPicPr>
        <p:blipFill>
          <a:blip r:embed="rId3"/>
          <a:srcRect l="9503" r="9503"/>
          <a:stretch>
            <a:fillRect/>
          </a:stretch>
        </p:blipFill>
        <p:spPr>
          <a:xfrm>
            <a:off x="4297680" y="1463040"/>
            <a:ext cx="3611880" cy="4023360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4297680" y="5623560"/>
            <a:ext cx="3611880" cy="685800"/>
          </a:xfrm>
          <a:prstGeom prst="roundRect">
            <a:avLst/>
          </a:prstGeom>
          <a:solidFill>
            <a:srgbClr val="E08A1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>
                <a:solidFill>
                  <a:srgbClr val="FFFFFF"/>
                </a:solidFill>
              </a:rPr>
              <a:t>Headwall panel: UGR 19.7</a:t>
            </a:r>
          </a:p>
        </p:txBody>
      </p:sp>
      <p:pic>
        <p:nvPicPr>
          <p:cNvPr id="9" name="Picture 8" descr="image.jpg"/>
          <p:cNvPicPr>
            <a:picLocks noChangeAspect="1"/>
          </p:cNvPicPr>
          <p:nvPr/>
        </p:nvPicPr>
        <p:blipFill>
          <a:blip r:embed="rId4"/>
          <a:srcRect l="9503" r="9503"/>
          <a:stretch>
            <a:fillRect/>
          </a:stretch>
        </p:blipFill>
        <p:spPr>
          <a:xfrm>
            <a:off x="8092440" y="1463040"/>
            <a:ext cx="3611880" cy="4023360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8092440" y="5623560"/>
            <a:ext cx="3611880" cy="685800"/>
          </a:xfrm>
          <a:prstGeom prst="roundRect">
            <a:avLst/>
          </a:prstGeom>
          <a:solidFill>
            <a:srgbClr val="2E8B5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>
                <a:solidFill>
                  <a:srgbClr val="FFFFFF"/>
                </a:solidFill>
              </a:rPr>
              <a:t>Cove + headwall: UGR 11.7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64592" cy="1143000"/>
          </a:xfrm>
          <a:prstGeom prst="rect">
            <a:avLst/>
          </a:prstGeom>
          <a:solidFill>
            <a:srgbClr val="2F80E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09728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>
                <a:solidFill>
                  <a:srgbClr val="14223A"/>
                </a:solidFill>
                <a:latin typeface="Calibri"/>
              </a:rPr>
              <a:t>Results at a glance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868680"/>
            <a:ext cx="109728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500" b="0">
                <a:solidFill>
                  <a:srgbClr val="5B6778"/>
                </a:solidFill>
                <a:latin typeface="Calibri"/>
              </a:rPr>
              <a:t>Targets: 250 mel-EDI or more, UGR 22 or less (19 or less for the exam)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640080" y="1554480"/>
          <a:ext cx="10881360" cy="448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06240"/>
                <a:gridCol w="2011680"/>
                <a:gridCol w="1828800"/>
                <a:gridCol w="2834640"/>
              </a:tblGrid>
              <a:tr h="640080">
                <a:tc>
                  <a:txBody>
                    <a:bodyPr/>
                    <a:lstStyle/>
                    <a:p>
                      <a:r>
                        <a:rPr b="1" sz="1600">
                          <a:solidFill>
                            <a:srgbClr val="FFFFFF"/>
                          </a:solidFill>
                        </a:rPr>
                        <a:t>Design</a:t>
                      </a:r>
                    </a:p>
                  </a:txBody>
                  <a:tcPr>
                    <a:solidFill>
                      <a:srgbClr val="14223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b="1" sz="1600">
                          <a:solidFill>
                            <a:srgbClr val="FFFFFF"/>
                          </a:solidFill>
                        </a:rPr>
                        <a:t>mel-EDI</a:t>
                      </a:r>
                    </a:p>
                  </a:txBody>
                  <a:tcPr>
                    <a:solidFill>
                      <a:srgbClr val="14223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b="1" sz="1600">
                          <a:solidFill>
                            <a:srgbClr val="FFFFFF"/>
                          </a:solidFill>
                        </a:rPr>
                        <a:t>UGR</a:t>
                      </a:r>
                    </a:p>
                  </a:txBody>
                  <a:tcPr>
                    <a:solidFill>
                      <a:srgbClr val="14223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b="1" sz="1600">
                          <a:solidFill>
                            <a:srgbClr val="FFFFFF"/>
                          </a:solidFill>
                        </a:rPr>
                        <a:t>Verdict</a:t>
                      </a:r>
                    </a:p>
                  </a:txBody>
                  <a:tcPr>
                    <a:solidFill>
                      <a:srgbClr val="14223A"/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sz="1500">
                          <a:solidFill>
                            <a:srgbClr val="1F2937"/>
                          </a:solidFill>
                        </a:rPr>
                        <a:t>Conventional troffer</a:t>
                      </a:r>
                    </a:p>
                  </a:txBody>
                  <a:tcPr>
                    <a:solidFill>
                      <a:srgbClr val="F6F7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>
                          <a:solidFill>
                            <a:srgbClr val="1F2937"/>
                          </a:solidFill>
                        </a:rPr>
                        <a:t>280</a:t>
                      </a:r>
                    </a:p>
                  </a:txBody>
                  <a:tcPr>
                    <a:solidFill>
                      <a:srgbClr val="F6F7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>
                          <a:solidFill>
                            <a:srgbClr val="1F2937"/>
                          </a:solidFill>
                        </a:rPr>
                        <a:t>32.8</a:t>
                      </a:r>
                    </a:p>
                  </a:txBody>
                  <a:tcPr>
                    <a:solidFill>
                      <a:srgbClr val="F6F7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1">
                          <a:solidFill>
                            <a:srgbClr val="C0392B"/>
                          </a:solidFill>
                        </a:rPr>
                        <a:t>Too much glare</a:t>
                      </a:r>
                    </a:p>
                  </a:txBody>
                  <a:tcPr>
                    <a:solidFill>
                      <a:srgbClr val="F6F7F9"/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sz="1500">
                          <a:solidFill>
                            <a:srgbClr val="1F2937"/>
                          </a:solidFill>
                        </a:rPr>
                        <a:t>Ceiling panel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>
                          <a:solidFill>
                            <a:srgbClr val="1F2937"/>
                          </a:solidFill>
                        </a:rPr>
                        <a:t>867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>
                          <a:solidFill>
                            <a:srgbClr val="1F2937"/>
                          </a:solidFill>
                        </a:rPr>
                        <a:t>33.6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1">
                          <a:solidFill>
                            <a:srgbClr val="C0392B"/>
                          </a:solidFill>
                        </a:rPr>
                        <a:t>Too much glare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sz="1500">
                          <a:solidFill>
                            <a:srgbClr val="1F2937"/>
                          </a:solidFill>
                        </a:rPr>
                        <a:t>Headwall panel</a:t>
                      </a:r>
                    </a:p>
                  </a:txBody>
                  <a:tcPr>
                    <a:solidFill>
                      <a:srgbClr val="F6F7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>
                          <a:solidFill>
                            <a:srgbClr val="1F2937"/>
                          </a:solidFill>
                        </a:rPr>
                        <a:t>513</a:t>
                      </a:r>
                    </a:p>
                  </a:txBody>
                  <a:tcPr>
                    <a:solidFill>
                      <a:srgbClr val="F6F7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>
                          <a:solidFill>
                            <a:srgbClr val="1F2937"/>
                          </a:solidFill>
                        </a:rPr>
                        <a:t>19.7</a:t>
                      </a:r>
                    </a:p>
                  </a:txBody>
                  <a:tcPr>
                    <a:solidFill>
                      <a:srgbClr val="F6F7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1">
                          <a:solidFill>
                            <a:srgbClr val="2E8B57"/>
                          </a:solidFill>
                        </a:rPr>
                        <a:t>Meets both</a:t>
                      </a:r>
                    </a:p>
                  </a:txBody>
                  <a:tcPr>
                    <a:solidFill>
                      <a:srgbClr val="F6F7F9"/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sz="1500">
                          <a:solidFill>
                            <a:srgbClr val="1F2937"/>
                          </a:solidFill>
                        </a:rPr>
                        <a:t>Cove + headwall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>
                          <a:solidFill>
                            <a:srgbClr val="1F2937"/>
                          </a:solidFill>
                        </a:rPr>
                        <a:t>365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>
                          <a:solidFill>
                            <a:srgbClr val="1F2937"/>
                          </a:solidFill>
                        </a:rPr>
                        <a:t>11.7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1">
                          <a:solidFill>
                            <a:srgbClr val="2E8B57"/>
                          </a:solidFill>
                        </a:rPr>
                        <a:t>Meets both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sz="1500">
                          <a:solidFill>
                            <a:srgbClr val="1F2937"/>
                          </a:solidFill>
                        </a:rPr>
                        <a:t>Side-wall panel</a:t>
                      </a:r>
                    </a:p>
                  </a:txBody>
                  <a:tcPr>
                    <a:solidFill>
                      <a:srgbClr val="F6F7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>
                          <a:solidFill>
                            <a:srgbClr val="1F2937"/>
                          </a:solidFill>
                        </a:rPr>
                        <a:t>277</a:t>
                      </a:r>
                    </a:p>
                  </a:txBody>
                  <a:tcPr>
                    <a:solidFill>
                      <a:srgbClr val="F6F7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>
                          <a:solidFill>
                            <a:srgbClr val="1F2937"/>
                          </a:solidFill>
                        </a:rPr>
                        <a:t>11.6</a:t>
                      </a:r>
                    </a:p>
                  </a:txBody>
                  <a:tcPr>
                    <a:solidFill>
                      <a:srgbClr val="F6F7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1">
                          <a:solidFill>
                            <a:srgbClr val="2E8B57"/>
                          </a:solidFill>
                        </a:rPr>
                        <a:t>Meets both</a:t>
                      </a:r>
                    </a:p>
                  </a:txBody>
                  <a:tcPr>
                    <a:solidFill>
                      <a:srgbClr val="F6F7F9"/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sz="1500">
                          <a:solidFill>
                            <a:srgbClr val="1F2937"/>
                          </a:solidFill>
                        </a:rPr>
                        <a:t>Cove + headwall + overbed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>
                          <a:solidFill>
                            <a:srgbClr val="1F2937"/>
                          </a:solidFill>
                        </a:rPr>
                        <a:t>444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>
                          <a:solidFill>
                            <a:srgbClr val="1F2937"/>
                          </a:solidFill>
                        </a:rPr>
                        <a:t>18.4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00" b="1">
                          <a:solidFill>
                            <a:srgbClr val="2E8B57"/>
                          </a:solidFill>
                        </a:rPr>
                        <a:t>Meets both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6F7F9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64592" cy="1143000"/>
          </a:xfrm>
          <a:prstGeom prst="rect">
            <a:avLst/>
          </a:prstGeom>
          <a:solidFill>
            <a:srgbClr val="2F80E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09728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>
                <a:solidFill>
                  <a:srgbClr val="14223A"/>
                </a:solidFill>
                <a:latin typeface="Calibri"/>
              </a:rPr>
              <a:t>Recommended: three sources, one job each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868680"/>
            <a:ext cx="109728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500" b="0">
                <a:solidFill>
                  <a:srgbClr val="5B6778"/>
                </a:solidFill>
                <a:latin typeface="Calibri"/>
              </a:rPr>
              <a:t>Holds 250 mel-EDI in every bed position with comfortable glare</a:t>
            </a:r>
          </a:p>
        </p:txBody>
      </p:sp>
      <p:pic>
        <p:nvPicPr>
          <p:cNvPr id="5" name="Picture 4" descr="image.jpg"/>
          <p:cNvPicPr>
            <a:picLocks noChangeAspect="1"/>
          </p:cNvPicPr>
          <p:nvPr/>
        </p:nvPicPr>
        <p:blipFill>
          <a:blip r:embed="rId2"/>
          <a:srcRect l="4681" r="4681"/>
          <a:stretch>
            <a:fillRect/>
          </a:stretch>
        </p:blipFill>
        <p:spPr>
          <a:xfrm>
            <a:off x="502920" y="1463040"/>
            <a:ext cx="6766560" cy="4846320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7680960" y="1600200"/>
            <a:ext cx="4023360" cy="1234440"/>
          </a:xfrm>
          <a:prstGeom prst="roundRect">
            <a:avLst/>
          </a:prstGeom>
          <a:solidFill>
            <a:srgbClr val="FFFFFF"/>
          </a:solidFill>
          <a:ln w="31750">
            <a:solidFill>
              <a:srgbClr val="E08A1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  <a:r>
              <a:rPr sz="1900" b="1">
                <a:solidFill>
                  <a:srgbClr val="14223A"/>
                </a:solidFill>
              </a:rPr>
              <a:t>Warm 3000 K cove</a:t>
            </a:r>
          </a:p>
          <a:p>
            <a:r>
              <a:rPr sz="1400">
                <a:solidFill>
                  <a:srgbClr val="5B6778"/>
                </a:solidFill>
              </a:rPr>
              <a:t>A soft, calming ceiling for comfort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680960" y="3246120"/>
            <a:ext cx="4023360" cy="1234440"/>
          </a:xfrm>
          <a:prstGeom prst="roundRect">
            <a:avLst/>
          </a:prstGeom>
          <a:solidFill>
            <a:srgbClr val="FFFFFF"/>
          </a:solidFill>
          <a:ln w="31750">
            <a:solidFill>
              <a:srgbClr val="2F80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  <a:r>
              <a:rPr sz="1900" b="1">
                <a:solidFill>
                  <a:srgbClr val="14223A"/>
                </a:solidFill>
              </a:rPr>
              <a:t>Headwall panel</a:t>
            </a:r>
          </a:p>
          <a:p>
            <a:r>
              <a:rPr sz="1400">
                <a:solidFill>
                  <a:srgbClr val="5B6778"/>
                </a:solidFill>
              </a:rPr>
              <a:t>Carries the dose while lying flat</a:t>
            </a:r>
          </a:p>
        </p:txBody>
      </p:sp>
      <p:cxnSp>
        <p:nvCxnSpPr>
          <p:cNvPr id="8" name="Connector 7"/>
          <p:cNvCxnSpPr>
            <a:stCxn id="6" idx="2"/>
            <a:endCxn id="7" idx="0"/>
          </p:cNvCxnSpPr>
          <p:nvPr/>
        </p:nvCxnSpPr>
        <p:spPr>
          <a:xfrm flipH="1">
            <a:off x="9692640" y="2834640"/>
            <a:ext cx="0" cy="411480"/>
          </a:xfrm>
          <a:prstGeom prst="line">
            <a:avLst/>
          </a:prstGeom>
          <a:ln w="19050">
            <a:solidFill>
              <a:srgbClr val="5B677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/>
          <p:cNvSpPr/>
          <p:nvPr/>
        </p:nvSpPr>
        <p:spPr>
          <a:xfrm>
            <a:off x="7680960" y="4892040"/>
            <a:ext cx="4023360" cy="1234440"/>
          </a:xfrm>
          <a:prstGeom prst="roundRect">
            <a:avLst/>
          </a:prstGeom>
          <a:solidFill>
            <a:srgbClr val="FFFFFF"/>
          </a:solidFill>
          <a:ln w="31750">
            <a:solidFill>
              <a:srgbClr val="2F80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  <a:r>
              <a:rPr sz="1900" b="1">
                <a:solidFill>
                  <a:srgbClr val="14223A"/>
                </a:solidFill>
              </a:rPr>
              <a:t>Overbed 2x2 panel</a:t>
            </a:r>
          </a:p>
          <a:p>
            <a:r>
              <a:rPr sz="1400">
                <a:solidFill>
                  <a:srgbClr val="5B6778"/>
                </a:solidFill>
              </a:rPr>
              <a:t>Carries the dose sitting up</a:t>
            </a:r>
          </a:p>
        </p:txBody>
      </p:sp>
      <p:cxnSp>
        <p:nvCxnSpPr>
          <p:cNvPr id="10" name="Connector 9"/>
          <p:cNvCxnSpPr>
            <a:stCxn id="7" idx="2"/>
            <a:endCxn id="9" idx="0"/>
          </p:cNvCxnSpPr>
          <p:nvPr/>
        </p:nvCxnSpPr>
        <p:spPr>
          <a:xfrm flipH="1">
            <a:off x="9692640" y="4480560"/>
            <a:ext cx="0" cy="411480"/>
          </a:xfrm>
          <a:prstGeom prst="line">
            <a:avLst/>
          </a:prstGeom>
          <a:ln w="19050">
            <a:solidFill>
              <a:srgbClr val="5B677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Patient Room Lighting Study</dc:title>
  <dc:subject/>
  <dc:creator>Innerscene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