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Target</c:v>
                </c:pt>
              </c:strCache>
            </c:strRef>
          </c:tx>
          <c:spPr>
            <a:solidFill>
              <a:srgbClr val="2F6690"/>
            </a:solidFill>
          </c:spPr>
          <c:cat>
            <c:strRef>
              <c:f>Sheet1!$A$2:$A$8</c:f>
              <c:strCache>
                <c:ptCount val="7"/>
                <c:pt idx="0">
                  <c:v>Open office</c:v>
                </c:pt>
                <c:pt idx="1">
                  <c:v>Meeting 1</c:v>
                </c:pt>
                <c:pt idx="2">
                  <c:v>Meeting 2</c:v>
                </c:pt>
                <c:pt idx="3">
                  <c:v>Reception</c:v>
                </c:pt>
                <c:pt idx="4">
                  <c:v>Corridor</c:v>
                </c:pt>
                <c:pt idx="5">
                  <c:v>Break room</c:v>
                </c:pt>
                <c:pt idx="6">
                  <c:v>Print room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500</c:v>
                </c:pt>
                <c:pt idx="1">
                  <c:v>400</c:v>
                </c:pt>
                <c:pt idx="2">
                  <c:v>400</c:v>
                </c:pt>
                <c:pt idx="3">
                  <c:v>300</c:v>
                </c:pt>
                <c:pt idx="4">
                  <c:v>150</c:v>
                </c:pt>
                <c:pt idx="5">
                  <c:v>200</c:v>
                </c:pt>
                <c:pt idx="6">
                  <c:v>300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Calculated</c:v>
                </c:pt>
              </c:strCache>
            </c:strRef>
          </c:tx>
          <c:spPr>
            <a:solidFill>
              <a:srgbClr val="D9822B"/>
            </a:solidFill>
          </c:spPr>
          <c:cat>
            <c:strRef>
              <c:f>Sheet1!$A$2:$A$8</c:f>
              <c:strCache>
                <c:ptCount val="7"/>
                <c:pt idx="0">
                  <c:v>Open office</c:v>
                </c:pt>
                <c:pt idx="1">
                  <c:v>Meeting 1</c:v>
                </c:pt>
                <c:pt idx="2">
                  <c:v>Meeting 2</c:v>
                </c:pt>
                <c:pt idx="3">
                  <c:v>Reception</c:v>
                </c:pt>
                <c:pt idx="4">
                  <c:v>Corridor</c:v>
                </c:pt>
                <c:pt idx="5">
                  <c:v>Break room</c:v>
                </c:pt>
                <c:pt idx="6">
                  <c:v>Print room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532</c:v>
                </c:pt>
                <c:pt idx="1">
                  <c:v>455</c:v>
                </c:pt>
                <c:pt idx="2">
                  <c:v>388</c:v>
                </c:pt>
                <c:pt idx="3">
                  <c:v>341</c:v>
                </c:pt>
                <c:pt idx="4">
                  <c:v>172</c:v>
                </c:pt>
                <c:pt idx="5">
                  <c:v>236</c:v>
                </c:pt>
                <c:pt idx="6">
                  <c:v>298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legend>
      <c:legendPos val="b"/>
      <c:overlay val="0"/>
      <c:txPr>
        <a:bodyPr/>
        <a:lstStyle/>
        <a:p>
          <a:pPr>
            <a:defRPr sz="1200"/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B3F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ux_gri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097280"/>
            <a:ext cx="5486400" cy="34143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94560"/>
            <a:ext cx="54864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800" b="1">
                <a:solidFill>
                  <a:srgbClr val="FFFFFF"/>
                </a:solidFill>
              </a:defRPr>
            </a:pPr>
            <a:r>
              <a:t>Level 3 Office Lighting Review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023360"/>
            <a:ext cx="5486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0">
                <a:solidFill>
                  <a:srgbClr val="EEEEEE"/>
                </a:solidFill>
              </a:defRPr>
            </a:pPr>
            <a:r>
              <a:t>Design review meeting</a:t>
            </a:r>
          </a:p>
          <a:p>
            <a:pPr>
              <a:defRPr sz="1800" b="0">
                <a:solidFill>
                  <a:srgbClr val="EEEEEE"/>
                </a:solidFill>
              </a:defRPr>
            </a:pPr>
            <a:r>
              <a:t>Illuminance, glare and controls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6B3F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6B3FA0"/>
                </a:solidFill>
              </a:defRPr>
            </a:pPr>
            <a:r>
              <a:t>Open office illuminance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2</a:t>
            </a:r>
          </a:p>
        </p:txBody>
      </p:sp>
      <p:pic>
        <p:nvPicPr>
          <p:cNvPr id="5" name="Picture 4" descr="lux_gri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88720"/>
            <a:ext cx="6583680" cy="40972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06640" y="1645920"/>
            <a:ext cx="45720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222B36"/>
                </a:solidFill>
              </a:defRPr>
            </a:pPr>
            <a:r>
              <a:t>•  Average 532 lux on the work plane</a:t>
            </a:r>
          </a:p>
          <a:p>
            <a:pPr>
              <a:spcAft>
                <a:spcPts val="1000"/>
              </a:spcAft>
              <a:defRPr sz="1800">
                <a:solidFill>
                  <a:srgbClr val="222B36"/>
                </a:solidFill>
              </a:defRPr>
            </a:pPr>
            <a:r>
              <a:t>•  Minimum 341 lux, uniformity 0.64</a:t>
            </a:r>
          </a:p>
          <a:p>
            <a:pPr>
              <a:spcAft>
                <a:spcPts val="1000"/>
              </a:spcAft>
              <a:defRPr sz="1800">
                <a:solidFill>
                  <a:srgbClr val="222B36"/>
                </a:solidFill>
              </a:defRPr>
            </a:pPr>
            <a:r>
              <a:t>•  UGR 17 looking along the bay</a:t>
            </a:r>
          </a:p>
          <a:p>
            <a:pPr>
              <a:spcAft>
                <a:spcPts val="1000"/>
              </a:spcAft>
              <a:defRPr sz="1800">
                <a:solidFill>
                  <a:srgbClr val="222B36"/>
                </a:solidFill>
              </a:defRPr>
            </a:pPr>
            <a:r>
              <a:t>•  Six 600 x 1200 panels per 12 x 8 m bay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6B3F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6B3FA0"/>
                </a:solidFill>
              </a:defRPr>
            </a:pPr>
            <a:r>
              <a:t>Target and calculated illuminance (lux)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3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280160"/>
          <a:ext cx="1060704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6B3F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6B3FA0"/>
                </a:solidFill>
              </a:defRPr>
            </a:pPr>
            <a:r>
              <a:t>Luminaire types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4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48640" y="1371600"/>
          <a:ext cx="10972800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  <a:gridCol w="1828800"/>
              </a:tblGrid>
              <a:tr h="411480"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Type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Description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lm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W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CCT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Qty</a:t>
                      </a:r>
                    </a:p>
                  </a:txBody>
                  <a:tcPr>
                    <a:solidFill>
                      <a:srgbClr val="6B3FA0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L1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Recessed panel 600 x 1200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4000 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96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L2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Recessed panel 600 x 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4000 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L3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Downlight 150 dia.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3000 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34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L4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Linear pendant up/down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5200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3500 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9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6B3FA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6B3FA0"/>
                </a:solidFill>
              </a:defRPr>
            </a:pPr>
            <a:r>
              <a:t>Meeting room 2 is below target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388 lux against 400 lux target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Cause: dark timber wall finish (25% reflectance) on two walls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Option A: add one L2 panel (+60 lux, +26 W)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Option B: raise L2 output 10% via DALI (+39 lux, +3 W)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Recommended: option B, no extra fixture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