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0"/>
  <c:chart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m2</c:v>
                </c:pt>
              </c:strCache>
            </c:strRef>
          </c:tx>
          <c:dPt>
            <c:idx val="0"/>
            <c:spPr>
              <a:solidFill>
                <a:srgbClr val="2F6690"/>
              </a:solidFill>
            </c:spPr>
          </c:dPt>
          <c:dPt>
            <c:idx val="1"/>
            <c:spPr>
              <a:solidFill>
                <a:srgbClr val="D9822B"/>
              </a:solidFill>
            </c:spPr>
          </c:dPt>
          <c:dPt>
            <c:idx val="2"/>
            <c:spPr>
              <a:solidFill>
                <a:srgbClr val="3A7D44"/>
              </a:solidFill>
            </c:spPr>
          </c:dPt>
          <c:dPt>
            <c:idx val="3"/>
            <c:spPr>
              <a:solidFill>
                <a:srgbClr val="8A8F98"/>
              </a:solidFill>
            </c:spPr>
          </c:dPt>
          <c:dPt>
            <c:idx val="4"/>
            <c:spPr>
              <a:solidFill>
                <a:srgbClr val="B23A48"/>
              </a:solidFill>
            </c:spPr>
          </c:dPt>
          <c:dPt>
            <c:idx val="5"/>
            <c:spPr>
              <a:solidFill>
                <a:srgbClr val="C9B458"/>
              </a:solidFill>
            </c:spPr>
          </c:dPt>
          <c:cat>
            <c:strRef>
              <c:f>Sheet1!$A$2:$A$7</c:f>
              <c:strCache>
                <c:ptCount val="6"/>
                <c:pt idx="0">
                  <c:v>Adult collection</c:v>
                </c:pt>
                <c:pt idx="1">
                  <c:v>Children and teens</c:v>
                </c:pt>
                <c:pt idx="2">
                  <c:v>Study rooms</c:v>
                </c:pt>
                <c:pt idx="3">
                  <c:v>Community hall</c:v>
                </c:pt>
                <c:pt idx="4">
                  <c:v>Staff and back of house</c:v>
                </c:pt>
                <c:pt idx="5">
                  <c:v>Circulation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420</c:v>
                </c:pt>
                <c:pt idx="1">
                  <c:v>310</c:v>
                </c:pt>
                <c:pt idx="2">
                  <c:v>160</c:v>
                </c:pt>
                <c:pt idx="3">
                  <c:v>220</c:v>
                </c:pt>
                <c:pt idx="4">
                  <c:v>140</c:v>
                </c:pt>
                <c:pt idx="5">
                  <c:v>200</c:v>
                </c:pt>
              </c:numCache>
            </c:numRef>
          </c:val>
        </c:ser>
        <c:dLbls>
          <c:txPr>
            <a:bodyPr/>
            <a:lstStyle/>
            <a:p>
              <a:pPr>
                <a:defRPr sz="1100"/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b"/>
      <c:layout/>
      <c:overlay val="0"/>
      <c:txPr>
        <a:bodyPr/>
        <a:lstStyle/>
        <a:p>
          <a:pPr>
            <a:defRPr sz="1200"/>
          </a:pPr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Typical library</c:v>
                </c:pt>
              </c:strCache>
            </c:strRef>
          </c:tx>
          <c:spPr>
            <a:solidFill>
              <a:srgbClr val="2F6690"/>
            </a:solidFill>
          </c:spPr>
          <c:cat>
            <c:strRef>
              <c:f>Sheet1!$A$2:$A$7</c:f>
              <c:strCache>
                <c:ptCount val="6"/>
                <c:pt idx="0">
                  <c:v>Heating</c:v>
                </c:pt>
                <c:pt idx="1">
                  <c:v>Cooling</c:v>
                </c:pt>
                <c:pt idx="2">
                  <c:v>Lighting</c:v>
                </c:pt>
                <c:pt idx="3">
                  <c:v>Equipment</c:v>
                </c:pt>
                <c:pt idx="4">
                  <c:v>Hot water</c:v>
                </c:pt>
                <c:pt idx="5">
                  <c:v>Solar offset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62</c:v>
                </c:pt>
                <c:pt idx="1">
                  <c:v>18</c:v>
                </c:pt>
                <c:pt idx="2">
                  <c:v>28</c:v>
                </c:pt>
                <c:pt idx="3">
                  <c:v>22</c:v>
                </c:pt>
                <c:pt idx="4">
                  <c:v>6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This design</c:v>
                </c:pt>
              </c:strCache>
            </c:strRef>
          </c:tx>
          <c:spPr>
            <a:solidFill>
              <a:srgbClr val="D9822B"/>
            </a:solidFill>
          </c:spPr>
          <c:cat>
            <c:strRef>
              <c:f>Sheet1!$A$2:$A$7</c:f>
              <c:strCache>
                <c:ptCount val="6"/>
                <c:pt idx="0">
                  <c:v>Heating</c:v>
                </c:pt>
                <c:pt idx="1">
                  <c:v>Cooling</c:v>
                </c:pt>
                <c:pt idx="2">
                  <c:v>Lighting</c:v>
                </c:pt>
                <c:pt idx="3">
                  <c:v>Equipment</c:v>
                </c:pt>
                <c:pt idx="4">
                  <c:v>Hot water</c:v>
                </c:pt>
                <c:pt idx="5">
                  <c:v>Solar offset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21</c:v>
                </c:pt>
                <c:pt idx="1">
                  <c:v>9</c:v>
                </c:pt>
                <c:pt idx="2">
                  <c:v>9</c:v>
                </c:pt>
                <c:pt idx="3">
                  <c:v>18</c:v>
                </c:pt>
                <c:pt idx="4">
                  <c:v>3</c:v>
                </c:pt>
                <c:pt idx="5">
                  <c:v>-24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>
          <c:spPr>
            <a:ln>
              <a:solidFill>
                <a:srgbClr val="DDDDDD"/>
              </a:solidFill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068027336"/>
        <c:crosses val="autoZero"/>
      </c:valAx>
    </c:plotArea>
    <c:legend>
      <c:legendPos val="b"/>
      <c:overlay val="0"/>
      <c:txPr>
        <a:bodyPr/>
        <a:lstStyle/>
        <a:p>
          <a:pPr>
            <a:defRPr sz="1200"/>
          </a:pPr>
        </a:p>
      </c:txPr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3A7D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ibrary_sit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1097280"/>
            <a:ext cx="5486400" cy="459344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94560"/>
            <a:ext cx="548640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800" b="1">
                <a:solidFill>
                  <a:srgbClr val="FFFFFF"/>
                </a:solidFill>
              </a:defRPr>
            </a:pPr>
            <a:r>
              <a:t>Community Library: Design Concept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4023360"/>
            <a:ext cx="5486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0">
                <a:solidFill>
                  <a:srgbClr val="EEEEEE"/>
                </a:solidFill>
              </a:defRPr>
            </a:pPr>
            <a:r>
              <a:t>Concept design presentation</a:t>
            </a:r>
          </a:p>
          <a:p>
            <a:pPr>
              <a:defRPr sz="1800" b="0">
                <a:solidFill>
                  <a:srgbClr val="EEEEEE"/>
                </a:solidFill>
              </a:defRPr>
            </a:pPr>
            <a:r>
              <a:t>Site, programme and sustainability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3A7D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3A7D44"/>
                </a:solidFill>
              </a:defRPr>
            </a:pPr>
            <a:r>
              <a:t>Site plan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2</a:t>
            </a:r>
          </a:p>
        </p:txBody>
      </p:sp>
      <p:pic>
        <p:nvPicPr>
          <p:cNvPr id="5" name="Picture 4" descr="library_sit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440" y="1188720"/>
            <a:ext cx="7315200" cy="612458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3A7D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3A7D44"/>
                </a:solidFill>
              </a:defRPr>
            </a:pPr>
            <a:r>
              <a:t>Programme areas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3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731520" y="1188720"/>
          <a:ext cx="5943600" cy="530352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949440" y="1463040"/>
          <a:ext cx="4572000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286000"/>
              </a:tblGrid>
              <a:tr h="411480">
                <a:tc>
                  <a:txBody>
                    <a:bodyPr/>
                    <a:lstStyle/>
                    <a:p>
                      <a:pPr>
                        <a:defRPr sz="1400" b="1">
                          <a:solidFill>
                            <a:srgbClr val="FFFFFF"/>
                          </a:solidFill>
                        </a:defRPr>
                      </a:pPr>
                      <a:r>
                        <a:t>Space</a:t>
                      </a:r>
                    </a:p>
                  </a:txBody>
                  <a:tcPr>
                    <a:solidFill>
                      <a:srgbClr val="3A7D4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400" b="1">
                          <a:solidFill>
                            <a:srgbClr val="FFFFFF"/>
                          </a:solidFill>
                        </a:defRPr>
                      </a:pPr>
                      <a:r>
                        <a:t>m2</a:t>
                      </a:r>
                    </a:p>
                  </a:txBody>
                  <a:tcPr>
                    <a:solidFill>
                      <a:srgbClr val="3A7D44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Adult collection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420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Children and teens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310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Study rooms (8)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160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Community hall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220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Staff and back of house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140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Circulation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200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400"/>
                      </a:pPr>
                      <a:r>
                        <a:t>1450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3A7D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3A7D44"/>
                </a:solidFill>
              </a:defRPr>
            </a:pPr>
            <a:r>
              <a:t>Design principles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371600"/>
            <a:ext cx="1097280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A single generous reading room under a timber roof, lit from north-facing clerestories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Children's area opens onto the reading garden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Community hall with its own entrance for evening use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Mass timber structure on a concrete ground floor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All-electric building with heat pumps and rooftop solar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3A7D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3A7D44"/>
                </a:solidFill>
              </a:defRPr>
            </a:pPr>
            <a:r>
              <a:t>Energy targets (kWh/m2 per year)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5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731520" y="1280160"/>
          <a:ext cx="10607040" cy="512064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