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Hours</c:v>
                </c:pt>
              </c:strCache>
            </c:strRef>
          </c:tx>
          <c:spPr>
            <a:solidFill>
              <a:srgbClr val="2F6690"/>
            </a:solidFill>
          </c:spPr>
          <c:cat>
            <c:strRef>
              <c:f>Sheet1!$A$2:$A$8</c:f>
              <c:strCache>
                <c:ptCount val="7"/>
                <c:pt idx="0">
                  <c:v>Base</c:v>
                </c:pt>
                <c:pt idx="1">
                  <c:v>Wall frames</c:v>
                </c:pt>
                <c:pt idx="2">
                  <c:v>Raise and brace</c:v>
                </c:pt>
                <c:pt idx="3">
                  <c:v>Roof framing</c:v>
                </c:pt>
                <c:pt idx="4">
                  <c:v>Roof boards and felt</c:v>
                </c:pt>
                <c:pt idx="5">
                  <c:v>Cladding</c:v>
                </c:pt>
                <c:pt idx="6">
                  <c:v>Door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3</c:v>
                </c:pt>
                <c:pt idx="1">
                  <c:v>4</c:v>
                </c:pt>
                <c:pt idx="2">
                  <c:v>1.5</c:v>
                </c:pt>
                <c:pt idx="3">
                  <c:v>3</c:v>
                </c:pt>
                <c:pt idx="4">
                  <c:v>2.5</c:v>
                </c:pt>
                <c:pt idx="5">
                  <c:v>5</c:v>
                </c:pt>
                <c:pt idx="6">
                  <c:v>2</c:v>
                </c:pt>
              </c:numCache>
            </c:numRef>
          </c:val>
        </c:ser>
        <c:dLbls>
          <c:txPr>
            <a:bodyPr/>
            <a:lstStyle/>
            <a:p>
              <a:pPr>
                <a:defRPr sz="1100"/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axId val="-2068027336"/>
        <c:axId val="-2113994440"/>
      </c:barChart>
      <c:catAx>
        <c:axId val="-206802733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b"/>
        <c:majorGridlines>
          <c:spPr>
            <a:ln>
              <a:solidFill>
                <a:srgbClr val="DDDDDD"/>
              </a:solidFill>
            </a:ln>
          </c:spPr>
        </c:majorGridlines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068027336"/>
        <c:crosses val="autoZero"/>
      </c:valAx>
    </c:plotArea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8A4F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shed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60" y="1097280"/>
            <a:ext cx="5486400" cy="454259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94560"/>
            <a:ext cx="548640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800" b="1">
                <a:solidFill>
                  <a:srgbClr val="FFFFFF"/>
                </a:solidFill>
              </a:defRPr>
            </a:pPr>
            <a:r>
              <a:t>Build Your Own Garden Shed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4023360"/>
            <a:ext cx="5486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0">
                <a:solidFill>
                  <a:srgbClr val="EEEEEE"/>
                </a:solidFill>
              </a:defRPr>
            </a:pPr>
            <a:r>
              <a:t>Community workshop, session 2</a:t>
            </a:r>
          </a:p>
          <a:p>
            <a:pPr>
              <a:defRPr sz="1800" b="0">
                <a:solidFill>
                  <a:srgbClr val="EEEEEE"/>
                </a:solidFill>
              </a:defRPr>
            </a:pPr>
            <a:r>
              <a:t>Framing the walls and roof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A4F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8A4F2B"/>
                </a:solidFill>
              </a:defRPr>
            </a:pPr>
            <a:r>
              <a:t>What we build today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2</a:t>
            </a:r>
          </a:p>
        </p:txBody>
      </p:sp>
      <p:pic>
        <p:nvPicPr>
          <p:cNvPr id="5" name="Picture 4" descr="shed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1188720"/>
            <a:ext cx="5852160" cy="48454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66560" y="1645920"/>
            <a:ext cx="502920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Four wall frames, studs at 400 mm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Door opening 800 x 1700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Rafters at 600 mm, 30 degree pitch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Ridge board and collar ties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A4F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8A4F2B"/>
                </a:solidFill>
              </a:defRPr>
            </a:pPr>
            <a:r>
              <a:t>Timber needed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3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48640" y="1371600"/>
          <a:ext cx="10972800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  <a:gridCol w="2743200"/>
              </a:tblGrid>
              <a:tr h="411480"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Item</a:t>
                      </a:r>
                    </a:p>
                  </a:txBody>
                  <a:tcPr>
                    <a:solidFill>
                      <a:srgbClr val="8A4F2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Section (mm)</a:t>
                      </a:r>
                    </a:p>
                  </a:txBody>
                  <a:tcPr>
                    <a:solidFill>
                      <a:srgbClr val="8A4F2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Length (mm)</a:t>
                      </a:r>
                    </a:p>
                  </a:txBody>
                  <a:tcPr>
                    <a:solidFill>
                      <a:srgbClr val="8A4F2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600" b="1">
                          <a:solidFill>
                            <a:srgbClr val="FFFFFF"/>
                          </a:solidFill>
                        </a:defRPr>
                      </a:pPr>
                      <a:r>
                        <a:t>Qty</a:t>
                      </a:r>
                    </a:p>
                  </a:txBody>
                  <a:tcPr>
                    <a:solidFill>
                      <a:srgbClr val="8A4F2B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Studs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45 x 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1820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26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Plates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45 x 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2400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4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Side plates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45 x 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1710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4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Rafters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45 x 95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1480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8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Ridge board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25 x 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2600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1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A4F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8A4F2B"/>
                </a:solidFill>
              </a:defRPr>
            </a:pPr>
            <a:r>
              <a:t>Time per stage (hours, two people)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4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731520" y="1280160"/>
          <a:ext cx="10607040" cy="512064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8A4F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8A4F2B"/>
                </a:solidFill>
              </a:defRPr>
            </a:pPr>
            <a:r>
              <a:t>Safety in the workshop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371600"/>
            <a:ext cx="1097280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Eye and ear protection on the saw bench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Two people to lift and raise each wall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Clamp work before cutting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Keep the floor clear of offcuts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