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charts/_rels/chart1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_rels/chart2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0"/>
    <c:plotArea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CCT (K)</c:v>
                </c:pt>
              </c:strCache>
            </c:strRef>
          </c:tx>
          <c:cat>
            <c:strRef>
              <c:f>Sheet1!$A$2:$A$16</c:f>
              <c:strCache>
                <c:ptCount val="15"/>
                <c:pt idx="0">
                  <c:v>6:00</c:v>
                </c:pt>
                <c:pt idx="1">
                  <c:v>7:00</c:v>
                </c:pt>
                <c:pt idx="2">
                  <c:v>8:00</c:v>
                </c:pt>
                <c:pt idx="3">
                  <c:v>9:00</c:v>
                </c:pt>
                <c:pt idx="4">
                  <c:v>10:00</c:v>
                </c:pt>
                <c:pt idx="5">
                  <c:v>11:00</c:v>
                </c:pt>
                <c:pt idx="6">
                  <c:v>12:00</c:v>
                </c:pt>
                <c:pt idx="7">
                  <c:v>13:00</c:v>
                </c:pt>
                <c:pt idx="8">
                  <c:v>14:00</c:v>
                </c:pt>
                <c:pt idx="9">
                  <c:v>15:00</c:v>
                </c:pt>
                <c:pt idx="10">
                  <c:v>16:00</c:v>
                </c:pt>
                <c:pt idx="11">
                  <c:v>17:00</c:v>
                </c:pt>
                <c:pt idx="12">
                  <c:v>18:00</c:v>
                </c:pt>
                <c:pt idx="13">
                  <c:v>19:00</c:v>
                </c:pt>
                <c:pt idx="14">
                  <c:v>20:00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2500</c:v>
                </c:pt>
                <c:pt idx="1">
                  <c:v>3561</c:v>
                </c:pt>
                <c:pt idx="2">
                  <c:v>4459</c:v>
                </c:pt>
                <c:pt idx="3">
                  <c:v>5194</c:v>
                </c:pt>
                <c:pt idx="4">
                  <c:v>5765</c:v>
                </c:pt>
                <c:pt idx="5">
                  <c:v>6173</c:v>
                </c:pt>
                <c:pt idx="6">
                  <c:v>6418</c:v>
                </c:pt>
                <c:pt idx="7">
                  <c:v>6500</c:v>
                </c:pt>
                <c:pt idx="8">
                  <c:v>6418</c:v>
                </c:pt>
                <c:pt idx="9">
                  <c:v>6173</c:v>
                </c:pt>
                <c:pt idx="10">
                  <c:v>5765</c:v>
                </c:pt>
                <c:pt idx="11">
                  <c:v>5194</c:v>
                </c:pt>
                <c:pt idx="12">
                  <c:v>4459</c:v>
                </c:pt>
                <c:pt idx="13">
                  <c:v>3561</c:v>
                </c:pt>
                <c:pt idx="14">
                  <c:v>2500</c:v>
                </c:pt>
              </c:numCache>
            </c:numRef>
          </c:val>
          <c:smooth val="0"/>
        </c:ser>
        <c:marker val="1"/>
        <c:smooth val="0"/>
        <c:axId val="2118791784"/>
        <c:axId val="2140495176"/>
      </c:lineChart>
      <c:catAx>
        <c:axId val="2118791784"/>
        <c:scaling>
          <c:orientation val="minMax"/>
        </c:scaling>
        <c:delete val="0"/>
        <c:axPos val="b"/>
        <c:majorTickMark val="out"/>
        <c:minorTickMark val="none"/>
        <c:tickLblPos val="nextTo"/>
        <c:crossAx val="2140495176"/>
        <c:crosses val="autoZero"/>
        <c:auto val="1"/>
        <c:lblAlgn val="ctr"/>
        <c:lblOffset val="100"/>
        <c:noMultiLvlLbl val="0"/>
      </c:catAx>
      <c:valAx>
        <c:axId val="2140495176"/>
        <c:scaling>
          <c:max val="7000.0"/>
          <c:min val="2000.0"/>
        </c:scaling>
        <c:delete val="0"/>
        <c:axPos val="l"/>
        <c:majorGridlines/>
        <c:majorTickMark val="out"/>
        <c:minorTickMark val="none"/>
        <c:tickLblPos val="nextTo"/>
        <c:crossAx val="2118791784"/>
        <c:crosses val="autoZero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0"/>
    <c:plotArea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Melanopic EDI (lx)</c:v>
                </c:pt>
              </c:strCache>
            </c:strRef>
          </c:tx>
          <c:cat>
            <c:strRef>
              <c:f>Sheet1!$A$2:$A$16</c:f>
              <c:strCache>
                <c:ptCount val="15"/>
                <c:pt idx="0">
                  <c:v>6:00</c:v>
                </c:pt>
                <c:pt idx="1">
                  <c:v>7:00</c:v>
                </c:pt>
                <c:pt idx="2">
                  <c:v>8:00</c:v>
                </c:pt>
                <c:pt idx="3">
                  <c:v>9:00</c:v>
                </c:pt>
                <c:pt idx="4">
                  <c:v>10:00</c:v>
                </c:pt>
                <c:pt idx="5">
                  <c:v>11:00</c:v>
                </c:pt>
                <c:pt idx="6">
                  <c:v>12:00</c:v>
                </c:pt>
                <c:pt idx="7">
                  <c:v>13:00</c:v>
                </c:pt>
                <c:pt idx="8">
                  <c:v>14:00</c:v>
                </c:pt>
                <c:pt idx="9">
                  <c:v>15:00</c:v>
                </c:pt>
                <c:pt idx="10">
                  <c:v>16:00</c:v>
                </c:pt>
                <c:pt idx="11">
                  <c:v>17:00</c:v>
                </c:pt>
                <c:pt idx="12">
                  <c:v>18:00</c:v>
                </c:pt>
                <c:pt idx="13">
                  <c:v>19:00</c:v>
                </c:pt>
                <c:pt idx="14">
                  <c:v>20:00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0</c:v>
                </c:pt>
                <c:pt idx="1">
                  <c:v>267</c:v>
                </c:pt>
                <c:pt idx="2">
                  <c:v>521</c:v>
                </c:pt>
                <c:pt idx="3">
                  <c:v>748</c:v>
                </c:pt>
                <c:pt idx="4">
                  <c:v>938</c:v>
                </c:pt>
                <c:pt idx="5">
                  <c:v>1081</c:v>
                </c:pt>
                <c:pt idx="6">
                  <c:v>1170</c:v>
                </c:pt>
                <c:pt idx="7">
                  <c:v>1200</c:v>
                </c:pt>
                <c:pt idx="8">
                  <c:v>1170</c:v>
                </c:pt>
                <c:pt idx="9">
                  <c:v>1081</c:v>
                </c:pt>
                <c:pt idx="10">
                  <c:v>938</c:v>
                </c:pt>
                <c:pt idx="11">
                  <c:v>748</c:v>
                </c:pt>
                <c:pt idx="12">
                  <c:v>521</c:v>
                </c:pt>
                <c:pt idx="13">
                  <c:v>267</c:v>
                </c:pt>
                <c:pt idx="14">
                  <c:v>0</c:v>
                </c:pt>
              </c:numCache>
            </c:numRef>
          </c:val>
        </c:ser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majorTickMark val="out"/>
        <c:minorTickMark val="none"/>
        <c:tickLblPos val="nextTo"/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/>
        <c:delete val="0"/>
        <c:axPos val="l"/>
        <c:majorGridlines/>
        <c:majorTickMark val="out"/>
        <c:minorTickMark val="none"/>
        <c:tickLblPos val="nextTo"/>
        <c:crossAx val="-2068027336"/>
        <c:crosses val="autoZero"/>
      </c:valAx>
    </c:plotArea>
    <c:legend>
      <c:legendPos val="b"/>
      <c:overlay val="0"/>
    </c:legend>
    <c:dispBlanksAs val="gap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1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Circadian Lighting Basics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How daylight colour and intensity change through the day</a:t>
            </a:r>
          </a:p>
          <a:p>
            <a:r>
              <a:t>Innerscene sample presentation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Why daylight matters indoors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People spend about 90% of the day indoors</a:t>
            </a:r>
          </a:p>
          <a:p>
            <a:pPr/>
            <a:r>
              <a:t>Daylight sets the body clock through melanopsin in the eye</a:t>
            </a:r>
          </a:p>
          <a:p>
            <a:pPr lvl="1"/>
            <a:r>
              <a:t>Strongest effect from bright, blue-rich light in the morning</a:t>
            </a:r>
          </a:p>
          <a:p>
            <a:pPr lvl="1"/>
            <a:r>
              <a:t>Dim, warm light in the evening supports sleep</a:t>
            </a:r>
          </a:p>
          <a:p>
            <a:pPr/>
            <a:r>
              <a:t>Electric lighting can follow the same daily pattern</a:t>
            </a:r>
          </a:p>
          <a:p>
            <a:pPr lvl="1"/>
            <a:r>
              <a:t>Colour temperature: warm 2700 K to cool 6500 K</a:t>
            </a:r>
          </a:p>
          <a:p>
            <a:pPr lvl="1"/>
            <a:r>
              <a:t>Melanopic EDI: the metric used by WELL and CIE S 026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Colour temperature through a clear day</a:t>
            </a:r>
          </a:p>
        </p:txBody>
      </p:sp>
      <p:graphicFrame>
        <p:nvGraphicFramePr>
          <p:cNvPr id="3" name="Chart 2"/>
          <p:cNvGraphicFramePr>
            <a:graphicFrameLocks noGrp="1"/>
          </p:cNvGraphicFramePr>
          <p:nvPr/>
        </p:nvGraphicFramePr>
        <p:xfrm>
          <a:off x="731520" y="1463040"/>
          <a:ext cx="10698480" cy="493776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Melanopic EDI targets by space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731520" y="1554480"/>
          <a:ext cx="10698480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4620"/>
                <a:gridCol w="2674620"/>
                <a:gridCol w="2674620"/>
                <a:gridCol w="2674620"/>
              </a:tblGrid>
              <a:tr h="548640">
                <a:tc>
                  <a:txBody>
                    <a:bodyPr/>
                    <a:lstStyle/>
                    <a:p>
                      <a:r>
                        <a:rPr sz="1800"/>
                        <a:t>Space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Daytime target (lx)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Evening limit (lx)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Typical CCT</a:t>
                      </a:r>
                    </a:p>
                  </a:txBody>
                  <a:tcPr/>
                </a:tc>
              </a:tr>
              <a:tr h="548640">
                <a:tc>
                  <a:txBody>
                    <a:bodyPr/>
                    <a:lstStyle/>
                    <a:p>
                      <a:r>
                        <a:rPr sz="1800"/>
                        <a:t>Open office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250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4000 to 6500 K</a:t>
                      </a:r>
                    </a:p>
                  </a:txBody>
                  <a:tcPr/>
                </a:tc>
              </a:tr>
              <a:tr h="548640">
                <a:tc>
                  <a:txBody>
                    <a:bodyPr/>
                    <a:lstStyle/>
                    <a:p>
                      <a:r>
                        <a:rPr sz="1800"/>
                        <a:t>Patient room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250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10 (night)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2700 to 5000 K</a:t>
                      </a:r>
                    </a:p>
                  </a:txBody>
                  <a:tcPr/>
                </a:tc>
              </a:tr>
              <a:tr h="548640">
                <a:tc>
                  <a:txBody>
                    <a:bodyPr/>
                    <a:lstStyle/>
                    <a:p>
                      <a:r>
                        <a:rPr sz="1800"/>
                        <a:t>Classroom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250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4000 to 5000 K</a:t>
                      </a:r>
                    </a:p>
                  </a:txBody>
                  <a:tcPr/>
                </a:tc>
              </a:tr>
              <a:tr h="548640">
                <a:tc>
                  <a:txBody>
                    <a:bodyPr/>
                    <a:lstStyle/>
                    <a:p>
                      <a:r>
                        <a:rPr sz="1800"/>
                        <a:t>Senior living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250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2700 to 5000 K</a:t>
                      </a:r>
                    </a:p>
                  </a:txBody>
                  <a:tcPr/>
                </a:tc>
              </a:tr>
              <a:tr h="548640">
                <a:tc>
                  <a:txBody>
                    <a:bodyPr/>
                    <a:lstStyle/>
                    <a:p>
                      <a:r>
                        <a:rPr sz="1800"/>
                        <a:t>Hotel room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150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sz="1800"/>
                        <a:t>2700 to 4000 K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Melanopic EDI at the eye, clear day</a:t>
            </a:r>
          </a:p>
        </p:txBody>
      </p:sp>
      <p:graphicFrame>
        <p:nvGraphicFramePr>
          <p:cNvPr id="3" name="Chart 2"/>
          <p:cNvGraphicFramePr>
            <a:graphicFrameLocks noGrp="1"/>
          </p:cNvGraphicFramePr>
          <p:nvPr/>
        </p:nvGraphicFramePr>
        <p:xfrm>
          <a:off x="731520" y="1463040"/>
          <a:ext cx="10698480" cy="493776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